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316" r:id="rId4"/>
    <p:sldId id="323" r:id="rId5"/>
    <p:sldId id="319" r:id="rId6"/>
    <p:sldId id="320" r:id="rId7"/>
    <p:sldId id="329" r:id="rId8"/>
    <p:sldId id="317" r:id="rId9"/>
    <p:sldId id="321" r:id="rId10"/>
    <p:sldId id="328" r:id="rId11"/>
    <p:sldId id="322" r:id="rId12"/>
    <p:sldId id="324" r:id="rId13"/>
    <p:sldId id="330" r:id="rId14"/>
    <p:sldId id="331" r:id="rId15"/>
    <p:sldId id="318" r:id="rId16"/>
    <p:sldId id="335" r:id="rId17"/>
    <p:sldId id="334" r:id="rId18"/>
    <p:sldId id="336" r:id="rId19"/>
    <p:sldId id="338" r:id="rId20"/>
    <p:sldId id="340" r:id="rId21"/>
    <p:sldId id="342" r:id="rId22"/>
    <p:sldId id="343" r:id="rId23"/>
    <p:sldId id="332" r:id="rId24"/>
    <p:sldId id="339" r:id="rId25"/>
    <p:sldId id="341" r:id="rId26"/>
    <p:sldId id="325" r:id="rId27"/>
    <p:sldId id="327" r:id="rId28"/>
    <p:sldId id="326" r:id="rId29"/>
    <p:sldId id="259" r:id="rId30"/>
    <p:sldId id="31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8"/>
    <p:restoredTop sz="82532"/>
  </p:normalViewPr>
  <p:slideViewPr>
    <p:cSldViewPr snapToGrid="0" snapToObjects="1">
      <p:cViewPr>
        <p:scale>
          <a:sx n="88" d="100"/>
          <a:sy n="88" d="100"/>
        </p:scale>
        <p:origin x="9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tiff>
</file>

<file path=ppt/media/image22.tiff>
</file>

<file path=ppt/media/image23.tiff>
</file>

<file path=ppt/media/image24.png>
</file>

<file path=ppt/media/image25.tiff>
</file>

<file path=ppt/media/image26.tiff>
</file>

<file path=ppt/media/image27.tiff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WSDL: Web Services Description Language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UDDI: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Universal Description,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Descovery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02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stapitutorial.com/lessons/httpmethods.html" TargetMode="External"/><Relationship Id="rId4" Type="http://schemas.openxmlformats.org/officeDocument/2006/relationships/hyperlink" Target="http://www.adwe.es/general/colaboraciones/servicios-web-restful-con-http-parte-i-introduccion-y-bases-teorica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quitecturajava.com/que-es-rest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8 – </a:t>
            </a:r>
            <a:r>
              <a:rPr lang="en-US" dirty="0" err="1" smtClean="0"/>
              <a:t>Servicios</a:t>
            </a:r>
            <a:r>
              <a:rPr lang="en-US" dirty="0" smtClean="0"/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¿REST - CRUD?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dirty="0" err="1" smtClean="0"/>
              <a:t>directamente</a:t>
            </a:r>
            <a:endParaRPr lang="en-US" dirty="0" smtClean="0"/>
          </a:p>
          <a:p>
            <a:r>
              <a:rPr lang="en-US" dirty="0" err="1" smtClean="0"/>
              <a:t>Diferencias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representaciones</a:t>
            </a:r>
            <a:r>
              <a:rPr lang="en-US" dirty="0" smtClean="0"/>
              <a:t> del </a:t>
            </a:r>
            <a:r>
              <a:rPr lang="en-US" dirty="0" err="1" smtClean="0"/>
              <a:t>recurso</a:t>
            </a:r>
            <a:r>
              <a:rPr lang="en-US" dirty="0" smtClean="0"/>
              <a:t>: xml, pdf, gif, </a:t>
            </a:r>
            <a:r>
              <a:rPr lang="en-US" dirty="0" err="1" smtClean="0"/>
              <a:t>json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DAO </a:t>
            </a:r>
            <a:r>
              <a:rPr lang="en-US" dirty="0" err="1" smtClean="0"/>
              <a:t>es</a:t>
            </a:r>
            <a:r>
              <a:rPr lang="en-US" dirty="0" smtClean="0"/>
              <a:t> CRUD, REST:</a:t>
            </a:r>
          </a:p>
          <a:p>
            <a:pPr lvl="2"/>
            <a:r>
              <a:rPr lang="en-US" dirty="0" err="1" smtClean="0"/>
              <a:t>Valida</a:t>
            </a:r>
            <a:endParaRPr lang="en-US" dirty="0" smtClean="0"/>
          </a:p>
          <a:p>
            <a:pPr lvl="2"/>
            <a:r>
              <a:rPr lang="en-US" dirty="0" err="1" smtClean="0"/>
              <a:t>Manipula</a:t>
            </a:r>
            <a:endParaRPr lang="en-US" dirty="0"/>
          </a:p>
          <a:p>
            <a:pPr lvl="2"/>
            <a:r>
              <a:rPr lang="en-US" dirty="0" err="1" smtClean="0"/>
              <a:t>Verifica</a:t>
            </a:r>
            <a:endParaRPr lang="en-US" dirty="0" smtClean="0"/>
          </a:p>
          <a:p>
            <a:pPr lvl="1"/>
            <a:r>
              <a:rPr lang="en-US" dirty="0" err="1" smtClean="0"/>
              <a:t>Relaciones</a:t>
            </a:r>
            <a:r>
              <a:rPr lang="en-US" dirty="0" smtClean="0"/>
              <a:t>, con:</a:t>
            </a:r>
          </a:p>
          <a:p>
            <a:pPr lvl="2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recursos</a:t>
            </a:r>
            <a:r>
              <a:rPr lang="en-US" dirty="0" smtClean="0"/>
              <a:t> locales o </a:t>
            </a:r>
            <a:r>
              <a:rPr lang="en-US" dirty="0" err="1" smtClean="0"/>
              <a:t>externos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1060" y="2525486"/>
            <a:ext cx="5758740" cy="268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9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HATEOAS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17685" y="1491797"/>
            <a:ext cx="4242057" cy="435133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Hypermedia as the Engine of Application </a:t>
            </a:r>
            <a:r>
              <a:rPr lang="en-US" dirty="0" smtClean="0"/>
              <a:t>State</a:t>
            </a:r>
            <a:endParaRPr lang="en-US" dirty="0"/>
          </a:p>
          <a:p>
            <a:pPr lvl="1"/>
            <a:r>
              <a:rPr lang="en-US" dirty="0" err="1" smtClean="0"/>
              <a:t>Hipermedia</a:t>
            </a:r>
            <a:r>
              <a:rPr lang="en-US" dirty="0" smtClean="0"/>
              <a:t> </a:t>
            </a:r>
            <a:r>
              <a:rPr lang="en-US" dirty="0" err="1"/>
              <a:t>como</a:t>
            </a:r>
            <a:r>
              <a:rPr lang="en-US" dirty="0"/>
              <a:t> motor del </a:t>
            </a:r>
            <a:r>
              <a:rPr lang="en-US" dirty="0" err="1"/>
              <a:t>estado</a:t>
            </a:r>
            <a:r>
              <a:rPr lang="en-US" dirty="0"/>
              <a:t> de la </a:t>
            </a:r>
            <a:r>
              <a:rPr lang="en-US" dirty="0" err="1" smtClean="0"/>
              <a:t>aplicación</a:t>
            </a:r>
            <a:endParaRPr lang="en-US" dirty="0" smtClean="0"/>
          </a:p>
          <a:p>
            <a:r>
              <a:rPr lang="en-US" dirty="0" err="1" smtClean="0"/>
              <a:t>Cliente</a:t>
            </a:r>
            <a:r>
              <a:rPr lang="en-US" dirty="0" smtClean="0"/>
              <a:t> </a:t>
            </a:r>
            <a:r>
              <a:rPr lang="en-US" dirty="0" err="1"/>
              <a:t>interactúa</a:t>
            </a:r>
            <a:r>
              <a:rPr lang="en-US" dirty="0"/>
              <a:t> con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aplicación</a:t>
            </a:r>
            <a:endParaRPr lang="en-US" dirty="0" smtClean="0"/>
          </a:p>
          <a:p>
            <a:r>
              <a:rPr lang="en-US" dirty="0" smtClean="0"/>
              <a:t>Enlaces </a:t>
            </a:r>
            <a:r>
              <a:rPr lang="en-US" dirty="0" err="1" smtClean="0"/>
              <a:t>proporcionados</a:t>
            </a:r>
            <a:r>
              <a:rPr lang="en-US" dirty="0" smtClean="0"/>
              <a:t> </a:t>
            </a:r>
            <a:r>
              <a:rPr lang="en-US" dirty="0" err="1"/>
              <a:t>dinámicamente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 smtClean="0"/>
              <a:t>aplicaciones</a:t>
            </a:r>
            <a:endParaRPr lang="en-US" dirty="0" smtClean="0"/>
          </a:p>
          <a:p>
            <a:r>
              <a:rPr lang="en-US" dirty="0" err="1" smtClean="0"/>
              <a:t>Navegando</a:t>
            </a:r>
            <a:r>
              <a:rPr lang="en-US" dirty="0" smtClean="0"/>
              <a:t> </a:t>
            </a:r>
            <a:r>
              <a:rPr lang="en-US" dirty="0" err="1"/>
              <a:t>por</a:t>
            </a:r>
            <a:r>
              <a:rPr lang="en-US" dirty="0"/>
              <a:t> la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conocimiento</a:t>
            </a:r>
            <a:r>
              <a:rPr lang="en-US" dirty="0" smtClean="0"/>
              <a:t> </a:t>
            </a:r>
            <a:r>
              <a:rPr lang="en-US" dirty="0" err="1"/>
              <a:t>previo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la forma de </a:t>
            </a:r>
            <a:r>
              <a:rPr lang="en-US" dirty="0" err="1"/>
              <a:t>interactuar</a:t>
            </a:r>
            <a:r>
              <a:rPr lang="en-US" dirty="0"/>
              <a:t> con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aplicación</a:t>
            </a:r>
            <a:r>
              <a:rPr lang="en-US" dirty="0"/>
              <a:t> o </a:t>
            </a:r>
            <a:r>
              <a:rPr lang="en-US" dirty="0" err="1"/>
              <a:t>servidor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5807631"/>
            <a:ext cx="660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Lora" charset="0"/>
              </a:rPr>
              <a:t>{</a:t>
            </a:r>
            <a:r>
              <a:rPr lang="en-US" dirty="0" err="1">
                <a:solidFill>
                  <a:srgbClr val="000000"/>
                </a:solidFill>
                <a:latin typeface="Lora" charset="0"/>
              </a:rPr>
              <a:t>nombre:pedro</a:t>
            </a:r>
            <a:r>
              <a:rPr lang="en-US" dirty="0">
                <a:solidFill>
                  <a:srgbClr val="000000"/>
                </a:solidFill>
                <a:latin typeface="Lora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Lora" charset="0"/>
              </a:rPr>
              <a:t>apellidos</a:t>
            </a:r>
            <a:r>
              <a:rPr lang="en-US" dirty="0">
                <a:solidFill>
                  <a:srgbClr val="000000"/>
                </a:solidFill>
                <a:latin typeface="Lora" charset="0"/>
              </a:rPr>
              <a:t>:”</a:t>
            </a:r>
            <a:r>
              <a:rPr lang="en-US" dirty="0" err="1">
                <a:solidFill>
                  <a:srgbClr val="000000"/>
                </a:solidFill>
                <a:latin typeface="Lora" charset="0"/>
              </a:rPr>
              <a:t>gomez</a:t>
            </a:r>
            <a:r>
              <a:rPr lang="en-US" dirty="0">
                <a:solidFill>
                  <a:srgbClr val="000000"/>
                </a:solidFill>
                <a:latin typeface="Lora" charset="0"/>
              </a:rPr>
              <a:t>”,</a:t>
            </a:r>
            <a:r>
              <a:rPr lang="en-US" b="1" dirty="0">
                <a:solidFill>
                  <a:srgbClr val="000000"/>
                </a:solidFill>
                <a:latin typeface="Lora" charset="0"/>
              </a:rPr>
              <a:t>  </a:t>
            </a:r>
            <a:r>
              <a:rPr lang="en-US" b="1" dirty="0" err="1">
                <a:solidFill>
                  <a:srgbClr val="000000"/>
                </a:solidFill>
                <a:latin typeface="Lora" charset="0"/>
              </a:rPr>
              <a:t>cursos</a:t>
            </a:r>
            <a:r>
              <a:rPr lang="en-US" b="1" dirty="0">
                <a:solidFill>
                  <a:srgbClr val="000000"/>
                </a:solidFill>
                <a:latin typeface="Lora" charset="0"/>
              </a:rPr>
              <a:t>:”http://</a:t>
            </a:r>
            <a:r>
              <a:rPr lang="en-US" b="1" dirty="0" err="1">
                <a:solidFill>
                  <a:srgbClr val="000000"/>
                </a:solidFill>
                <a:latin typeface="Lora" charset="0"/>
              </a:rPr>
              <a:t>miurl</a:t>
            </a:r>
            <a:r>
              <a:rPr lang="en-US" b="1" dirty="0">
                <a:solidFill>
                  <a:srgbClr val="000000"/>
                </a:solidFill>
                <a:latin typeface="Lora" charset="0"/>
              </a:rPr>
              <a:t>/</a:t>
            </a:r>
            <a:r>
              <a:rPr lang="en-US" b="1" dirty="0" err="1">
                <a:solidFill>
                  <a:srgbClr val="000000"/>
                </a:solidFill>
                <a:latin typeface="Lora" charset="0"/>
              </a:rPr>
              <a:t>cursos</a:t>
            </a:r>
            <a:r>
              <a:rPr lang="en-US" b="1" dirty="0">
                <a:solidFill>
                  <a:srgbClr val="000000"/>
                </a:solidFill>
                <a:latin typeface="Lora" charset="0"/>
              </a:rPr>
              <a:t>”</a:t>
            </a:r>
            <a:r>
              <a:rPr lang="en-US" dirty="0">
                <a:solidFill>
                  <a:srgbClr val="000000"/>
                </a:solidFill>
                <a:latin typeface="Lora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41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15" y="144463"/>
            <a:ext cx="8255000" cy="6032500"/>
          </a:xfrm>
          <a:prstGeom prst="rect">
            <a:avLst/>
          </a:prstGeom>
        </p:spPr>
      </p:pic>
      <p:sp>
        <p:nvSpPr>
          <p:cNvPr id="6" name="Vertical Title 5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pPr algn="ctr"/>
            <a:r>
              <a:rPr lang="en-US" dirty="0" smtClean="0"/>
              <a:t>HATEOAS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20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- CRUD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988457"/>
            <a:ext cx="6341632" cy="2365829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URIs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La o las </a:t>
            </a:r>
            <a:r>
              <a:rPr lang="en-US" dirty="0" err="1" smtClean="0"/>
              <a:t>rutas</a:t>
            </a:r>
            <a:r>
              <a:rPr lang="en-US" dirty="0" smtClean="0"/>
              <a:t> de </a:t>
            </a:r>
            <a:r>
              <a:rPr lang="en-US" dirty="0" err="1" smtClean="0"/>
              <a:t>acceso</a:t>
            </a:r>
            <a:r>
              <a:rPr lang="en-US" dirty="0" smtClean="0"/>
              <a:t> ()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Controlador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Paso de </a:t>
            </a:r>
            <a:r>
              <a:rPr lang="en-US" dirty="0" err="1" smtClean="0"/>
              <a:t>parámetros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Comportamiento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método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método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Mensajería</a:t>
            </a:r>
            <a:r>
              <a:rPr lang="en-US" dirty="0" smtClean="0"/>
              <a:t> HTTP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0755"/>
            <a:ext cx="10515600" cy="396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Servicios</a:t>
            </a:r>
            <a:r>
              <a:rPr lang="en-US" dirty="0"/>
              <a:t> web </a:t>
            </a:r>
            <a:r>
              <a:rPr lang="en-US" dirty="0" err="1"/>
              <a:t>basados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SOAP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4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Servicios</a:t>
            </a:r>
            <a:r>
              <a:rPr lang="en-US" dirty="0" smtClean="0"/>
              <a:t> Web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928590"/>
            <a:ext cx="5181600" cy="214540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Un </a:t>
            </a:r>
            <a:r>
              <a:rPr lang="en-US" dirty="0" err="1"/>
              <a:t>Servicio</a:t>
            </a:r>
            <a:r>
              <a:rPr lang="en-US" dirty="0"/>
              <a:t> Web </a:t>
            </a:r>
            <a:r>
              <a:rPr lang="en-US" dirty="0" err="1"/>
              <a:t>es</a:t>
            </a:r>
            <a:r>
              <a:rPr lang="en-US" dirty="0"/>
              <a:t> un </a:t>
            </a:r>
            <a:r>
              <a:rPr lang="en-US" b="1" dirty="0" err="1"/>
              <a:t>componente</a:t>
            </a:r>
            <a:r>
              <a:rPr lang="en-US" dirty="0"/>
              <a:t> al que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acceder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</a:t>
            </a:r>
            <a:r>
              <a:rPr lang="en-US" b="1" dirty="0" err="1"/>
              <a:t>protocolos</a:t>
            </a:r>
            <a:r>
              <a:rPr lang="en-US" b="1" dirty="0"/>
              <a:t> Web </a:t>
            </a:r>
            <a:r>
              <a:rPr lang="en-US" b="1" dirty="0" err="1"/>
              <a:t>estándar</a:t>
            </a:r>
            <a:r>
              <a:rPr lang="en-US" dirty="0"/>
              <a:t>,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b="1" dirty="0"/>
              <a:t>XML</a:t>
            </a:r>
            <a:r>
              <a:rPr lang="en-US" dirty="0"/>
              <a:t> para el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Accesible</a:t>
            </a:r>
            <a:r>
              <a:rPr lang="en-US" dirty="0" smtClean="0"/>
              <a:t> </a:t>
            </a:r>
            <a:r>
              <a:rPr lang="en-US" dirty="0" err="1" smtClean="0"/>
              <a:t>desde</a:t>
            </a:r>
            <a:r>
              <a:rPr lang="en-US" dirty="0" smtClean="0"/>
              <a:t> un </a:t>
            </a:r>
            <a:r>
              <a:rPr lang="en-US" b="1" dirty="0" smtClean="0"/>
              <a:t>endpoint</a:t>
            </a:r>
            <a:r>
              <a:rPr lang="en-US" dirty="0" smtClean="0"/>
              <a:t> (URL) </a:t>
            </a:r>
            <a:r>
              <a:rPr lang="en-US" dirty="0" err="1" smtClean="0"/>
              <a:t>en</a:t>
            </a:r>
            <a:r>
              <a:rPr lang="en-US" dirty="0" smtClean="0"/>
              <a:t> la red</a:t>
            </a:r>
          </a:p>
          <a:p>
            <a:r>
              <a:rPr lang="en-US" dirty="0" err="1" smtClean="0"/>
              <a:t>Implementaciones</a:t>
            </a:r>
            <a:r>
              <a:rPr lang="en-US" dirty="0" smtClean="0"/>
              <a:t>: SOAP y RESTful</a:t>
            </a:r>
          </a:p>
        </p:txBody>
      </p:sp>
    </p:spTree>
    <p:extLst>
      <p:ext uri="{BB962C8B-B14F-4D97-AF65-F5344CB8AC3E}">
        <p14:creationId xmlns:p14="http://schemas.microsoft.com/office/powerpoint/2010/main" val="1957772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Características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Debe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</a:p>
          <a:p>
            <a:pPr lvl="1"/>
            <a:r>
              <a:rPr lang="en-US" b="1" dirty="0" err="1"/>
              <a:t>A</a:t>
            </a:r>
            <a:r>
              <a:rPr lang="en-US" b="1" dirty="0" err="1" smtClean="0"/>
              <a:t>ccesible</a:t>
            </a:r>
            <a:r>
              <a:rPr lang="en-US" b="1" dirty="0" smtClean="0"/>
              <a:t> </a:t>
            </a:r>
            <a:r>
              <a:rPr lang="en-US" b="1" dirty="0" err="1" smtClean="0"/>
              <a:t>desde</a:t>
            </a:r>
            <a:r>
              <a:rPr lang="en-US" b="1" dirty="0" smtClean="0"/>
              <a:t> la Web</a:t>
            </a:r>
          </a:p>
          <a:p>
            <a:pPr lvl="2"/>
            <a:r>
              <a:rPr lang="en-US" dirty="0" err="1" smtClean="0"/>
              <a:t>Sobre</a:t>
            </a:r>
            <a:r>
              <a:rPr lang="en-US" dirty="0" smtClean="0"/>
              <a:t> HTTP</a:t>
            </a:r>
          </a:p>
          <a:p>
            <a:pPr lvl="2"/>
            <a:r>
              <a:rPr lang="en-US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lenguaje</a:t>
            </a:r>
            <a:r>
              <a:rPr lang="en-US" dirty="0" smtClean="0"/>
              <a:t> </a:t>
            </a:r>
            <a:r>
              <a:rPr lang="en-US" dirty="0" err="1" smtClean="0"/>
              <a:t>estándar</a:t>
            </a:r>
            <a:endParaRPr lang="en-US" dirty="0" smtClean="0"/>
          </a:p>
          <a:p>
            <a:pPr lvl="1"/>
            <a:r>
              <a:rPr lang="en-US" b="1" dirty="0" smtClean="0"/>
              <a:t>Auto-</a:t>
            </a:r>
            <a:r>
              <a:rPr lang="en-US" b="1" dirty="0" err="1" smtClean="0"/>
              <a:t>descriptible</a:t>
            </a:r>
            <a:endParaRPr lang="en-US" b="1" dirty="0" smtClean="0"/>
          </a:p>
          <a:p>
            <a:pPr lvl="2"/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¿</a:t>
            </a:r>
            <a:r>
              <a:rPr lang="en-US" dirty="0" err="1" smtClean="0"/>
              <a:t>Cómo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Localizado</a:t>
            </a:r>
            <a:endParaRPr lang="en-US" dirty="0" smtClean="0"/>
          </a:p>
          <a:p>
            <a:pPr lvl="2"/>
            <a:r>
              <a:rPr lang="en-US" dirty="0" err="1" smtClean="0"/>
              <a:t>Mecanismo</a:t>
            </a:r>
            <a:r>
              <a:rPr lang="en-US" dirty="0" smtClean="0"/>
              <a:t> para </a:t>
            </a:r>
            <a:r>
              <a:rPr lang="en-US" dirty="0" err="1" smtClean="0"/>
              <a:t>encontrar</a:t>
            </a:r>
            <a:r>
              <a:rPr lang="en-US" dirty="0" smtClean="0"/>
              <a:t> un SW que </a:t>
            </a:r>
            <a:r>
              <a:rPr lang="en-US" dirty="0" err="1" smtClean="0"/>
              <a:t>realice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función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3100683"/>
            <a:ext cx="5181600" cy="180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29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Arquitectura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Orientada</a:t>
            </a:r>
            <a:r>
              <a:rPr lang="en-US" dirty="0" smtClean="0"/>
              <a:t> a </a:t>
            </a:r>
            <a:r>
              <a:rPr lang="en-US" dirty="0" err="1" smtClean="0"/>
              <a:t>servicios</a:t>
            </a:r>
            <a:endParaRPr lang="en-US" dirty="0" smtClean="0"/>
          </a:p>
          <a:p>
            <a:pPr lvl="1"/>
            <a:r>
              <a:rPr lang="en-US" dirty="0" err="1" smtClean="0"/>
              <a:t>Abstracción</a:t>
            </a:r>
            <a:r>
              <a:rPr lang="en-US" dirty="0" smtClean="0"/>
              <a:t> del </a:t>
            </a:r>
            <a:r>
              <a:rPr lang="en-US" dirty="0" err="1" smtClean="0"/>
              <a:t>servicio</a:t>
            </a:r>
            <a:endParaRPr lang="en-US" dirty="0" smtClean="0"/>
          </a:p>
          <a:p>
            <a:pPr lvl="1"/>
            <a:r>
              <a:rPr lang="en-US" dirty="0" err="1" smtClean="0"/>
              <a:t>Implementación</a:t>
            </a:r>
            <a:r>
              <a:rPr lang="en-US" dirty="0" smtClean="0"/>
              <a:t> </a:t>
            </a:r>
            <a:r>
              <a:rPr lang="en-US" dirty="0" err="1" smtClean="0"/>
              <a:t>concreta</a:t>
            </a:r>
            <a:endParaRPr lang="en-US" dirty="0" smtClean="0"/>
          </a:p>
          <a:p>
            <a:pPr lvl="1"/>
            <a:r>
              <a:rPr lang="en-US" dirty="0" err="1" smtClean="0"/>
              <a:t>Publicación</a:t>
            </a:r>
            <a:r>
              <a:rPr lang="en-US" dirty="0" smtClean="0"/>
              <a:t> y </a:t>
            </a:r>
            <a:r>
              <a:rPr lang="en-US" dirty="0" err="1" smtClean="0"/>
              <a:t>localización</a:t>
            </a:r>
            <a:endParaRPr lang="en-US" dirty="0" smtClean="0"/>
          </a:p>
          <a:p>
            <a:pPr lvl="1"/>
            <a:r>
              <a:rPr lang="en-US" dirty="0" err="1" smtClean="0"/>
              <a:t>Selección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instancia</a:t>
            </a:r>
            <a:endParaRPr lang="en-US" dirty="0" smtClean="0"/>
          </a:p>
          <a:p>
            <a:r>
              <a:rPr lang="en-US" dirty="0" err="1" smtClean="0"/>
              <a:t>Desacoplada</a:t>
            </a:r>
            <a:endParaRPr lang="en-US" dirty="0" smtClean="0"/>
          </a:p>
          <a:p>
            <a:pPr lvl="1"/>
            <a:r>
              <a:rPr lang="en-US" dirty="0" smtClean="0"/>
              <a:t>SW del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err="1" smtClean="0"/>
              <a:t>Lógica</a:t>
            </a:r>
            <a:r>
              <a:rPr lang="en-US" dirty="0" smtClean="0"/>
              <a:t> y </a:t>
            </a:r>
            <a:r>
              <a:rPr lang="en-US" dirty="0" err="1" smtClean="0"/>
              <a:t>Transporte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85629"/>
            <a:ext cx="5181600" cy="323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63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150" y="1155700"/>
            <a:ext cx="95377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75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Arquitectura</a:t>
            </a:r>
            <a:r>
              <a:rPr lang="en-US" dirty="0" smtClean="0"/>
              <a:t> REST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Operaciones</a:t>
            </a:r>
            <a:r>
              <a:rPr lang="en-US" dirty="0"/>
              <a:t> CRUD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smtClean="0"/>
              <a:t>REST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Servicios</a:t>
            </a:r>
            <a:r>
              <a:rPr lang="en-US" dirty="0"/>
              <a:t> web </a:t>
            </a:r>
            <a:r>
              <a:rPr lang="en-US" dirty="0" err="1"/>
              <a:t>basados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SOAP</a:t>
            </a:r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WSDL: </a:t>
            </a:r>
            <a:r>
              <a:rPr lang="en-US" dirty="0" err="1" smtClean="0"/>
              <a:t>Características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0617" y="1825625"/>
            <a:ext cx="4916766" cy="435133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WSDL: Web Services Description </a:t>
            </a:r>
            <a:r>
              <a:rPr lang="en-US" i="1" dirty="0" smtClean="0"/>
              <a:t>Language</a:t>
            </a:r>
            <a:endParaRPr lang="en-US" b="1" dirty="0" smtClean="0"/>
          </a:p>
          <a:p>
            <a:r>
              <a:rPr lang="en-US" b="1" dirty="0" err="1" smtClean="0"/>
              <a:t>Describir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funcionalidad</a:t>
            </a:r>
            <a:r>
              <a:rPr lang="en-US" dirty="0"/>
              <a:t> que </a:t>
            </a:r>
            <a:r>
              <a:rPr lang="en-US" dirty="0" err="1"/>
              <a:t>proporciona</a:t>
            </a:r>
            <a:r>
              <a:rPr lang="en-US" dirty="0"/>
              <a:t> un </a:t>
            </a:r>
            <a:r>
              <a:rPr lang="en-US" dirty="0" err="1"/>
              <a:t>servicio</a:t>
            </a:r>
            <a:r>
              <a:rPr lang="en-US" dirty="0"/>
              <a:t> </a:t>
            </a:r>
            <a:r>
              <a:rPr lang="en-US" dirty="0" smtClean="0"/>
              <a:t>Web</a:t>
            </a:r>
          </a:p>
          <a:p>
            <a:r>
              <a:rPr lang="en-US" dirty="0" err="1"/>
              <a:t>E</a:t>
            </a:r>
            <a:r>
              <a:rPr lang="en-US" dirty="0" err="1" smtClean="0"/>
              <a:t>ntendible</a:t>
            </a:r>
            <a:r>
              <a:rPr lang="en-US" dirty="0" smtClean="0"/>
              <a:t> </a:t>
            </a:r>
            <a:r>
              <a:rPr lang="en-US" dirty="0" err="1"/>
              <a:t>por</a:t>
            </a:r>
            <a:r>
              <a:rPr lang="en-US" dirty="0"/>
              <a:t> la </a:t>
            </a:r>
            <a:r>
              <a:rPr lang="en-US" dirty="0" err="1" smtClean="0"/>
              <a:t>máquina</a:t>
            </a:r>
            <a:endParaRPr lang="en-US" dirty="0" smtClean="0"/>
          </a:p>
          <a:p>
            <a:pPr lvl="1"/>
            <a:r>
              <a:rPr lang="en-US" dirty="0" smtClean="0"/>
              <a:t>¿</a:t>
            </a:r>
            <a:r>
              <a:rPr lang="en-US" dirty="0" err="1" smtClean="0"/>
              <a:t>Cómo</a:t>
            </a:r>
            <a:r>
              <a:rPr lang="en-US" dirty="0" smtClean="0"/>
              <a:t> se llama?</a:t>
            </a:r>
          </a:p>
          <a:p>
            <a:pPr lvl="1"/>
            <a:r>
              <a:rPr lang="en-US" dirty="0" smtClean="0"/>
              <a:t>¿</a:t>
            </a:r>
            <a:r>
              <a:rPr lang="en-US" dirty="0" err="1" smtClean="0"/>
              <a:t>Parámetros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¿</a:t>
            </a:r>
            <a:r>
              <a:rPr lang="en-US" dirty="0" err="1" smtClean="0"/>
              <a:t>Respuesta</a:t>
            </a:r>
            <a:r>
              <a:rPr lang="en-US" dirty="0" smtClean="0"/>
              <a:t>?</a:t>
            </a:r>
          </a:p>
          <a:p>
            <a:r>
              <a:rPr lang="en-US" dirty="0"/>
              <a:t>WSDL describe un </a:t>
            </a:r>
            <a:r>
              <a:rPr lang="en-US" dirty="0" err="1"/>
              <a:t>servicio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: </a:t>
            </a:r>
            <a:r>
              <a:rPr lang="en-US" dirty="0" err="1" smtClean="0"/>
              <a:t>abstractos</a:t>
            </a:r>
            <a:r>
              <a:rPr lang="en-US" dirty="0"/>
              <a:t> </a:t>
            </a:r>
            <a:r>
              <a:rPr lang="en-US" dirty="0" smtClean="0"/>
              <a:t>| </a:t>
            </a:r>
            <a:r>
              <a:rPr lang="en-US" dirty="0" err="1"/>
              <a:t>concretos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96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13" t="15238" r="25252" b="490"/>
          <a:stretch/>
        </p:blipFill>
        <p:spPr>
          <a:xfrm>
            <a:off x="3410857" y="1"/>
            <a:ext cx="5704114" cy="691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UDDI: </a:t>
            </a:r>
            <a:r>
              <a:rPr lang="en-US" dirty="0" err="1" smtClean="0"/>
              <a:t>Características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UDDI: </a:t>
            </a:r>
            <a:r>
              <a:rPr lang="en-US" i="1" dirty="0"/>
              <a:t>Universal Description, </a:t>
            </a:r>
            <a:r>
              <a:rPr lang="en-US" i="1" dirty="0" err="1"/>
              <a:t>Descovery</a:t>
            </a:r>
            <a:r>
              <a:rPr lang="en-US" i="1" dirty="0"/>
              <a:t> and </a:t>
            </a:r>
            <a:r>
              <a:rPr lang="en-US" i="1" dirty="0" smtClean="0"/>
              <a:t>Integration</a:t>
            </a:r>
            <a:endParaRPr lang="en-US" dirty="0" smtClean="0"/>
          </a:p>
          <a:p>
            <a:r>
              <a:rPr lang="en-US" dirty="0" smtClean="0"/>
              <a:t>Nos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localizar</a:t>
            </a:r>
            <a:r>
              <a:rPr lang="en-US" dirty="0"/>
              <a:t> </a:t>
            </a:r>
            <a:r>
              <a:rPr lang="en-US" dirty="0" err="1"/>
              <a:t>Servicios</a:t>
            </a:r>
            <a:r>
              <a:rPr lang="en-US" dirty="0"/>
              <a:t> </a:t>
            </a:r>
            <a:r>
              <a:rPr lang="en-US" dirty="0" smtClean="0"/>
              <a:t>Web</a:t>
            </a:r>
          </a:p>
          <a:p>
            <a:r>
              <a:rPr lang="en-US" dirty="0" smtClean="0"/>
              <a:t>Para lo </a:t>
            </a:r>
            <a:r>
              <a:rPr lang="en-US" dirty="0" err="1" smtClean="0"/>
              <a:t>cual</a:t>
            </a:r>
            <a:r>
              <a:rPr lang="en-US" dirty="0" smtClean="0"/>
              <a:t>, define </a:t>
            </a:r>
            <a:r>
              <a:rPr lang="en-US" dirty="0"/>
              <a:t>la </a:t>
            </a:r>
            <a:r>
              <a:rPr lang="en-US" dirty="0" err="1"/>
              <a:t>especificación</a:t>
            </a:r>
            <a:r>
              <a:rPr lang="en-US" dirty="0"/>
              <a:t> para </a:t>
            </a:r>
            <a:r>
              <a:rPr lang="en-US" dirty="0" err="1"/>
              <a:t>construir</a:t>
            </a:r>
            <a:r>
              <a:rPr lang="en-US" dirty="0"/>
              <a:t> un </a:t>
            </a:r>
            <a:r>
              <a:rPr lang="en-US" dirty="0" err="1"/>
              <a:t>directorio</a:t>
            </a:r>
            <a:r>
              <a:rPr lang="en-US" dirty="0"/>
              <a:t> </a:t>
            </a:r>
            <a:r>
              <a:rPr lang="en-US" dirty="0" err="1"/>
              <a:t>distribuido</a:t>
            </a:r>
            <a:r>
              <a:rPr lang="en-US" dirty="0"/>
              <a:t> de </a:t>
            </a:r>
            <a:r>
              <a:rPr lang="en-US" dirty="0" err="1"/>
              <a:t>Servicios</a:t>
            </a:r>
            <a:r>
              <a:rPr lang="en-US" dirty="0"/>
              <a:t> </a:t>
            </a:r>
            <a:r>
              <a:rPr lang="en-US" dirty="0" smtClean="0"/>
              <a:t>Web</a:t>
            </a:r>
          </a:p>
          <a:p>
            <a:pPr lvl="1"/>
            <a:r>
              <a:rPr lang="en-US" dirty="0" err="1" smtClean="0"/>
              <a:t>Información</a:t>
            </a:r>
            <a:r>
              <a:rPr lang="en-US" dirty="0" smtClean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 smtClean="0"/>
              <a:t>servicios</a:t>
            </a:r>
            <a:r>
              <a:rPr lang="en-US" dirty="0" smtClean="0"/>
              <a:t> (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verdes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/>
              <a:t>Instrucciones</a:t>
            </a:r>
            <a:r>
              <a:rPr lang="en-US" dirty="0"/>
              <a:t> (WSDL)</a:t>
            </a:r>
          </a:p>
          <a:p>
            <a:pPr lvl="2"/>
            <a:endParaRPr lang="en-US" dirty="0" smtClean="0"/>
          </a:p>
          <a:p>
            <a:pPr lvl="1"/>
            <a:r>
              <a:rPr lang="en-US" dirty="0" err="1" smtClean="0"/>
              <a:t>Organizaciones</a:t>
            </a:r>
            <a:r>
              <a:rPr lang="en-US" dirty="0" smtClean="0"/>
              <a:t> (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amarillas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Categoría</a:t>
            </a:r>
            <a:r>
              <a:rPr lang="en-US" dirty="0" smtClean="0"/>
              <a:t> (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blancas</a:t>
            </a:r>
            <a:r>
              <a:rPr lang="en-US" dirty="0" smtClean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57957"/>
            <a:ext cx="5181600" cy="308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56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1524000"/>
            <a:ext cx="7493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421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SOAP: </a:t>
            </a:r>
            <a:r>
              <a:rPr lang="en-US" dirty="0" err="1" smtClean="0"/>
              <a:t>Características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 </a:t>
            </a:r>
            <a:r>
              <a:rPr lang="en-US" dirty="0" err="1"/>
              <a:t>trata</a:t>
            </a:r>
            <a:r>
              <a:rPr lang="en-US" dirty="0"/>
              <a:t> de un </a:t>
            </a:r>
            <a:r>
              <a:rPr lang="en-US" b="1" dirty="0" err="1"/>
              <a:t>protocolo</a:t>
            </a:r>
            <a:r>
              <a:rPr lang="en-US" dirty="0"/>
              <a:t> </a:t>
            </a:r>
            <a:r>
              <a:rPr lang="en-US" dirty="0" err="1"/>
              <a:t>derivado</a:t>
            </a:r>
            <a:r>
              <a:rPr lang="en-US" dirty="0"/>
              <a:t> de XML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sirve</a:t>
            </a:r>
            <a:r>
              <a:rPr lang="en-US" dirty="0"/>
              <a:t> para </a:t>
            </a:r>
            <a:r>
              <a:rPr lang="en-US" b="1" dirty="0" err="1"/>
              <a:t>intercambiar</a:t>
            </a:r>
            <a:r>
              <a:rPr lang="en-US" dirty="0"/>
              <a:t> </a:t>
            </a:r>
            <a:r>
              <a:rPr lang="en-US" dirty="0" err="1"/>
              <a:t>información</a:t>
            </a:r>
            <a:r>
              <a:rPr lang="en-US" dirty="0"/>
              <a:t> entre </a:t>
            </a:r>
            <a:r>
              <a:rPr lang="en-US" dirty="0" err="1"/>
              <a:t>aplicaciones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Conexión</a:t>
            </a:r>
            <a:r>
              <a:rPr lang="en-US" dirty="0" smtClean="0"/>
              <a:t> a </a:t>
            </a:r>
            <a:r>
              <a:rPr lang="en-US" dirty="0"/>
              <a:t>un </a:t>
            </a:r>
            <a:r>
              <a:rPr lang="en-US" dirty="0" err="1"/>
              <a:t>servicio</a:t>
            </a:r>
            <a:r>
              <a:rPr lang="en-US" dirty="0"/>
              <a:t> e </a:t>
            </a:r>
            <a:r>
              <a:rPr lang="en-US" dirty="0" err="1" smtClean="0"/>
              <a:t>invocación</a:t>
            </a:r>
            <a:r>
              <a:rPr lang="en-US" dirty="0" smtClean="0"/>
              <a:t> a </a:t>
            </a:r>
            <a:r>
              <a:rPr lang="en-US" dirty="0" err="1" smtClean="0"/>
              <a:t>métodos</a:t>
            </a:r>
            <a:r>
              <a:rPr lang="en-US" dirty="0" smtClean="0"/>
              <a:t> </a:t>
            </a:r>
            <a:r>
              <a:rPr lang="en-US" dirty="0" err="1" smtClean="0"/>
              <a:t>remotos</a:t>
            </a:r>
            <a:endParaRPr lang="en-US" dirty="0" smtClean="0"/>
          </a:p>
          <a:p>
            <a:r>
              <a:rPr lang="en-US" dirty="0" err="1" smtClean="0"/>
              <a:t>Sobre</a:t>
            </a:r>
            <a:r>
              <a:rPr lang="en-US" dirty="0" smtClean="0"/>
              <a:t>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protocolos</a:t>
            </a:r>
            <a:endParaRPr lang="en-US" dirty="0"/>
          </a:p>
          <a:p>
            <a:pPr lvl="1"/>
            <a:r>
              <a:rPr lang="en-US" dirty="0" err="1" smtClean="0"/>
              <a:t>Especialmente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HTTP</a:t>
            </a:r>
          </a:p>
          <a:p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mensajes</a:t>
            </a:r>
            <a:endParaRPr lang="en-US" dirty="0" smtClean="0"/>
          </a:p>
          <a:p>
            <a:pPr lvl="1"/>
            <a:r>
              <a:rPr lang="en-US" dirty="0" err="1" smtClean="0"/>
              <a:t>Orientados</a:t>
            </a:r>
            <a:r>
              <a:rPr lang="en-US" dirty="0" smtClean="0"/>
              <a:t> al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Orientados</a:t>
            </a:r>
            <a:r>
              <a:rPr lang="en-US" dirty="0" smtClean="0"/>
              <a:t> a RPC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43750" y="1912144"/>
            <a:ext cx="32385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3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2" t="18009" r="51694" b="3261"/>
          <a:stretch/>
        </p:blipFill>
        <p:spPr>
          <a:xfrm>
            <a:off x="3207655" y="0"/>
            <a:ext cx="5979888" cy="691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44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542" y="419100"/>
            <a:ext cx="101600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4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vs SOAP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755" r="17446" b="15870"/>
          <a:stretch/>
        </p:blipFill>
        <p:spPr>
          <a:xfrm>
            <a:off x="2341190" y="1690688"/>
            <a:ext cx="7775267" cy="436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4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Diferencias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1780" y="1825625"/>
            <a:ext cx="87684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REST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4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 err="1"/>
              <a:t>Goette</a:t>
            </a:r>
            <a:r>
              <a:rPr lang="en-US" dirty="0"/>
              <a:t>, P. (2014). </a:t>
            </a:r>
            <a:r>
              <a:rPr lang="en-US" i="1" dirty="0" err="1"/>
              <a:t>Entendiendo</a:t>
            </a:r>
            <a:r>
              <a:rPr lang="en-US" i="1" dirty="0"/>
              <a:t> el principio HATEOAS</a:t>
            </a:r>
            <a:r>
              <a:rPr lang="en-US" dirty="0"/>
              <a:t>. </a:t>
            </a:r>
            <a:r>
              <a:rPr lang="en-US" i="1" dirty="0" err="1"/>
              <a:t>Genbetadev.com</a:t>
            </a:r>
            <a:r>
              <a:rPr lang="en-US" dirty="0"/>
              <a:t>. Retrieved 31 July 2017, from https://</a:t>
            </a:r>
            <a:r>
              <a:rPr lang="en-US" dirty="0" err="1"/>
              <a:t>www.genbetadev.com</a:t>
            </a:r>
            <a:r>
              <a:rPr lang="en-US" dirty="0"/>
              <a:t>/</a:t>
            </a:r>
            <a:r>
              <a:rPr lang="en-US" dirty="0" err="1"/>
              <a:t>formacion</a:t>
            </a:r>
            <a:r>
              <a:rPr lang="en-US" dirty="0"/>
              <a:t>/</a:t>
            </a:r>
            <a:r>
              <a:rPr lang="en-US" dirty="0" err="1"/>
              <a:t>entendiendo</a:t>
            </a:r>
            <a:r>
              <a:rPr lang="en-US" dirty="0"/>
              <a:t>-el-principio-</a:t>
            </a:r>
            <a:r>
              <a:rPr lang="en-US" dirty="0" err="1"/>
              <a:t>hateoas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/>
              <a:t>Caules, C. (2016). </a:t>
            </a:r>
            <a:r>
              <a:rPr lang="en-US" i="1" dirty="0"/>
              <a:t>¿ Que </a:t>
            </a:r>
            <a:r>
              <a:rPr lang="en-US" i="1" dirty="0" err="1"/>
              <a:t>es</a:t>
            </a:r>
            <a:r>
              <a:rPr lang="en-US" i="1" dirty="0"/>
              <a:t> REST ? - </a:t>
            </a:r>
            <a:r>
              <a:rPr lang="en-US" i="1" dirty="0" err="1"/>
              <a:t>Arquitectura</a:t>
            </a:r>
            <a:r>
              <a:rPr lang="en-US" i="1" dirty="0"/>
              <a:t> Java</a:t>
            </a:r>
            <a:r>
              <a:rPr lang="en-US" dirty="0"/>
              <a:t>. </a:t>
            </a:r>
            <a:r>
              <a:rPr lang="en-US" i="1" dirty="0" err="1"/>
              <a:t>Arquitectura</a:t>
            </a:r>
            <a:r>
              <a:rPr lang="en-US" i="1" dirty="0"/>
              <a:t> Java</a:t>
            </a:r>
            <a:r>
              <a:rPr lang="en-US" dirty="0"/>
              <a:t>. Retrieved 31 July 2017, from </a:t>
            </a:r>
            <a:r>
              <a:rPr lang="en-US" dirty="0">
                <a:hlinkClick r:id="rId2"/>
              </a:rPr>
              <a:t>http://www.arquitecturajava.com/que-es-rest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/>
              <a:t>Todd </a:t>
            </a:r>
            <a:r>
              <a:rPr lang="en-US" dirty="0" err="1"/>
              <a:t>Fredrich</a:t>
            </a:r>
            <a:r>
              <a:rPr lang="en-US" dirty="0"/>
              <a:t>, P. (2017). </a:t>
            </a:r>
            <a:r>
              <a:rPr lang="en-US" i="1" dirty="0"/>
              <a:t>HTTP Methods for RESTful Services</a:t>
            </a:r>
            <a:r>
              <a:rPr lang="en-US" dirty="0"/>
              <a:t>. </a:t>
            </a:r>
            <a:r>
              <a:rPr lang="en-US" i="1" dirty="0" err="1"/>
              <a:t>Restapitutorial.com</a:t>
            </a:r>
            <a:r>
              <a:rPr lang="en-US" dirty="0"/>
              <a:t>. Retrieved 31 July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www.restapitutorial.com/lessons/httpmethods.html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 err="1"/>
              <a:t>Fernández</a:t>
            </a:r>
            <a:r>
              <a:rPr lang="en-US" dirty="0"/>
              <a:t>, A., &amp; </a:t>
            </a:r>
            <a:r>
              <a:rPr lang="en-US" dirty="0" err="1"/>
              <a:t>Fernández</a:t>
            </a:r>
            <a:r>
              <a:rPr lang="en-US" dirty="0"/>
              <a:t>, A. (2017). </a:t>
            </a:r>
            <a:r>
              <a:rPr lang="en-US" i="1" dirty="0" err="1"/>
              <a:t>Servicios</a:t>
            </a:r>
            <a:r>
              <a:rPr lang="en-US" i="1" dirty="0"/>
              <a:t> web RESTful con HTTP. Parte I: </a:t>
            </a:r>
            <a:r>
              <a:rPr lang="en-US" i="1" dirty="0" err="1"/>
              <a:t>Introducción</a:t>
            </a:r>
            <a:r>
              <a:rPr lang="en-US" i="1" dirty="0"/>
              <a:t> y bases </a:t>
            </a:r>
            <a:r>
              <a:rPr lang="en-US" i="1" dirty="0" err="1"/>
              <a:t>téoricas</a:t>
            </a:r>
            <a:r>
              <a:rPr lang="en-US" i="1" dirty="0"/>
              <a:t> | ADWE</a:t>
            </a:r>
            <a:r>
              <a:rPr lang="en-US" dirty="0"/>
              <a:t>. </a:t>
            </a:r>
            <a:r>
              <a:rPr lang="en-US" i="1" dirty="0" err="1"/>
              <a:t>Adwe.es</a:t>
            </a:r>
            <a:r>
              <a:rPr lang="en-US" dirty="0"/>
              <a:t>. Retrieved 31 July 2017, from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www.adwe.es/general/colaboraciones/servicios-web-restful-con-http-parte-i-introduccion-y-bases-teoricas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 err="1" smtClean="0"/>
              <a:t>Guía</a:t>
            </a:r>
            <a:r>
              <a:rPr lang="en-US" i="1" dirty="0" smtClean="0"/>
              <a:t> </a:t>
            </a:r>
            <a:r>
              <a:rPr lang="en-US" i="1" dirty="0"/>
              <a:t>Breve de </a:t>
            </a:r>
            <a:r>
              <a:rPr lang="en-US" i="1" dirty="0" err="1"/>
              <a:t>Servicios</a:t>
            </a:r>
            <a:r>
              <a:rPr lang="en-US" i="1" dirty="0"/>
              <a:t> Web</a:t>
            </a:r>
            <a:r>
              <a:rPr lang="en-US" dirty="0"/>
              <a:t>. (2017). </a:t>
            </a:r>
            <a:r>
              <a:rPr lang="en-US" i="1" dirty="0"/>
              <a:t>W3c.es</a:t>
            </a:r>
            <a:r>
              <a:rPr lang="en-US" dirty="0"/>
              <a:t>. Retrieved 9 August 2017, from http://www.w3c.es/</a:t>
            </a:r>
            <a:r>
              <a:rPr lang="en-US" dirty="0" err="1"/>
              <a:t>Divulgacion</a:t>
            </a:r>
            <a:r>
              <a:rPr lang="en-US" dirty="0"/>
              <a:t>/</a:t>
            </a:r>
            <a:r>
              <a:rPr lang="en-US" dirty="0" err="1"/>
              <a:t>GuiasBreves</a:t>
            </a:r>
            <a:r>
              <a:rPr lang="en-US" dirty="0"/>
              <a:t>/</a:t>
            </a:r>
            <a:r>
              <a:rPr lang="en-US" dirty="0" err="1"/>
              <a:t>ServiciosWeb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 err="1"/>
              <a:t>Introducción</a:t>
            </a:r>
            <a:r>
              <a:rPr lang="en-US" i="1" dirty="0"/>
              <a:t> a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Servicios</a:t>
            </a:r>
            <a:r>
              <a:rPr lang="en-US" i="1" dirty="0"/>
              <a:t> Web. </a:t>
            </a:r>
            <a:r>
              <a:rPr lang="en-US" i="1" dirty="0" err="1"/>
              <a:t>Invocación</a:t>
            </a:r>
            <a:r>
              <a:rPr lang="en-US" i="1" dirty="0"/>
              <a:t> de </a:t>
            </a:r>
            <a:r>
              <a:rPr lang="en-US" i="1" dirty="0" err="1"/>
              <a:t>servicios</a:t>
            </a:r>
            <a:r>
              <a:rPr lang="en-US" i="1" dirty="0"/>
              <a:t> web SOAP.</a:t>
            </a:r>
            <a:r>
              <a:rPr lang="en-US" dirty="0"/>
              <a:t>. (2017). </a:t>
            </a:r>
            <a:r>
              <a:rPr lang="en-US" i="1" dirty="0" err="1"/>
              <a:t>Jtech.ua.es</a:t>
            </a:r>
            <a:r>
              <a:rPr lang="en-US" dirty="0"/>
              <a:t>. Retrieved 9 August 2017, from http://</a:t>
            </a:r>
            <a:r>
              <a:rPr lang="en-US" dirty="0" err="1" smtClean="0"/>
              <a:t>www.jtech.ua.es</a:t>
            </a:r>
            <a:r>
              <a:rPr lang="en-US" dirty="0" smtClean="0"/>
              <a:t>/j2ee/</a:t>
            </a:r>
            <a:r>
              <a:rPr lang="en-US" dirty="0" err="1" smtClean="0"/>
              <a:t>publico</a:t>
            </a:r>
            <a:r>
              <a:rPr lang="en-US" dirty="0" smtClean="0"/>
              <a:t>/servc-web-2012-13/sesion01-apuntes.html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43" y="786492"/>
            <a:ext cx="7427686" cy="492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/>
              <a:t>Representational </a:t>
            </a:r>
            <a:r>
              <a:rPr lang="en-US" i="1" dirty="0"/>
              <a:t>State </a:t>
            </a:r>
            <a:r>
              <a:rPr lang="en-US" i="1" dirty="0" smtClean="0"/>
              <a:t>Transfer</a:t>
            </a:r>
          </a:p>
          <a:p>
            <a:r>
              <a:rPr lang="en-US" dirty="0" err="1"/>
              <a:t>Estilo</a:t>
            </a:r>
            <a:r>
              <a:rPr lang="en-US" dirty="0"/>
              <a:t> de </a:t>
            </a:r>
            <a:r>
              <a:rPr lang="en-US" dirty="0" err="1" smtClean="0"/>
              <a:t>arquitectura</a:t>
            </a:r>
            <a:endParaRPr lang="en-US" b="1" dirty="0" smtClean="0"/>
          </a:p>
          <a:p>
            <a:r>
              <a:rPr lang="en-US" b="1" dirty="0" err="1" smtClean="0"/>
              <a:t>Comunicación</a:t>
            </a:r>
            <a:r>
              <a:rPr lang="en-US" b="1" dirty="0" smtClean="0"/>
              <a:t> </a:t>
            </a:r>
            <a:r>
              <a:rPr lang="en-US" b="1" dirty="0"/>
              <a:t>entre </a:t>
            </a:r>
            <a:r>
              <a:rPr lang="en-US" b="1" dirty="0" err="1"/>
              <a:t>cliente</a:t>
            </a:r>
            <a:r>
              <a:rPr lang="en-US" b="1" dirty="0"/>
              <a:t> y </a:t>
            </a:r>
            <a:r>
              <a:rPr lang="en-US" b="1" dirty="0" err="1" smtClean="0"/>
              <a:t>servidor</a:t>
            </a:r>
            <a:endParaRPr lang="en-US" b="1" dirty="0" smtClean="0"/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Abierta</a:t>
            </a:r>
            <a:endParaRPr lang="en-US" dirty="0" smtClean="0"/>
          </a:p>
          <a:p>
            <a:pPr lvl="1"/>
            <a:r>
              <a:rPr lang="en-US" dirty="0" err="1" smtClean="0"/>
              <a:t>Desde</a:t>
            </a:r>
            <a:r>
              <a:rPr lang="en-US" dirty="0" smtClean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sitio</a:t>
            </a:r>
            <a:endParaRPr lang="en-US" dirty="0" smtClean="0"/>
          </a:p>
          <a:p>
            <a:pPr lvl="1"/>
            <a:r>
              <a:rPr lang="en-US" dirty="0" smtClean="0"/>
              <a:t>Sin </a:t>
            </a:r>
            <a:r>
              <a:rPr lang="en-US" dirty="0" err="1" smtClean="0"/>
              <a:t>estado</a:t>
            </a:r>
            <a:endParaRPr lang="en-US" dirty="0" smtClean="0"/>
          </a:p>
          <a:p>
            <a:pPr lvl="1"/>
            <a:r>
              <a:rPr lang="en-US" dirty="0" err="1" smtClean="0"/>
              <a:t>Escalable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¡HTTP!</a:t>
            </a:r>
          </a:p>
          <a:p>
            <a:r>
              <a:rPr lang="en-US" dirty="0" err="1" smtClean="0"/>
              <a:t>Tipología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r>
              <a:rPr lang="en-US" dirty="0" smtClean="0"/>
              <a:t> de </a:t>
            </a:r>
            <a:r>
              <a:rPr lang="en-US" dirty="0" err="1" smtClean="0"/>
              <a:t>mensajes</a:t>
            </a:r>
            <a:endParaRPr lang="en-US" dirty="0" smtClean="0"/>
          </a:p>
          <a:p>
            <a:pPr lvl="1"/>
            <a:r>
              <a:rPr lang="en-US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formato</a:t>
            </a:r>
            <a:r>
              <a:rPr lang="en-US" dirty="0" smtClean="0"/>
              <a:t>: XML o JSON</a:t>
            </a:r>
          </a:p>
          <a:p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24600" y="1685925"/>
            <a:ext cx="5029200" cy="2095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3640364"/>
            <a:ext cx="5029200" cy="2654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365125"/>
            <a:ext cx="48260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3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Recursos</a:t>
            </a:r>
            <a:r>
              <a:rPr lang="en-US" dirty="0" smtClean="0"/>
              <a:t> (</a:t>
            </a:r>
            <a:r>
              <a:rPr lang="en-US" dirty="0" err="1" smtClean="0"/>
              <a:t>Nivel</a:t>
            </a:r>
            <a:r>
              <a:rPr lang="en-US" dirty="0" smtClean="0"/>
              <a:t> 1)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2500" y="2191544"/>
            <a:ext cx="4953000" cy="36195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Acceso</a:t>
            </a:r>
            <a:r>
              <a:rPr lang="en-US" dirty="0" smtClean="0"/>
              <a:t> a </a:t>
            </a:r>
            <a:r>
              <a:rPr lang="en-US" dirty="0" err="1" smtClean="0"/>
              <a:t>recursos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servicios</a:t>
            </a:r>
            <a:endParaRPr lang="en-US" dirty="0" smtClean="0"/>
          </a:p>
          <a:p>
            <a:r>
              <a:rPr lang="en-US" dirty="0" err="1" smtClean="0"/>
              <a:t>Recurso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Concepto</a:t>
            </a:r>
            <a:endParaRPr lang="en-US" dirty="0" smtClean="0"/>
          </a:p>
          <a:p>
            <a:pPr lvl="1"/>
            <a:r>
              <a:rPr lang="en-US" dirty="0" err="1" smtClean="0"/>
              <a:t>Importante</a:t>
            </a:r>
            <a:r>
              <a:rPr lang="en-US" dirty="0" smtClean="0"/>
              <a:t> para el </a:t>
            </a:r>
            <a:r>
              <a:rPr lang="en-US" dirty="0" err="1" smtClean="0"/>
              <a:t>negocio</a:t>
            </a:r>
            <a:endParaRPr lang="en-US" dirty="0" smtClean="0"/>
          </a:p>
          <a:p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?	</a:t>
            </a:r>
          </a:p>
          <a:p>
            <a:pPr lvl="1"/>
            <a:r>
              <a:rPr lang="en-US" dirty="0" err="1" smtClean="0"/>
              <a:t>Independencia</a:t>
            </a:r>
            <a:endParaRPr lang="en-US" dirty="0" smtClean="0"/>
          </a:p>
          <a:p>
            <a:pPr lvl="1"/>
            <a:r>
              <a:rPr lang="en-US" dirty="0" smtClean="0"/>
              <a:t>Re </a:t>
            </a:r>
            <a:r>
              <a:rPr lang="en-US" dirty="0" err="1" smtClean="0"/>
              <a:t>utilización</a:t>
            </a:r>
            <a:endParaRPr lang="en-US" dirty="0" smtClean="0"/>
          </a:p>
          <a:p>
            <a:pPr lvl="1"/>
            <a:r>
              <a:rPr lang="en-US" dirty="0" err="1" smtClean="0"/>
              <a:t>Flexibilidad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82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Principios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Recursos</a:t>
            </a:r>
            <a:endParaRPr lang="en-US" dirty="0" smtClean="0"/>
          </a:p>
          <a:p>
            <a:pPr lvl="1"/>
            <a:r>
              <a:rPr lang="en-US" dirty="0" smtClean="0"/>
              <a:t>Se </a:t>
            </a:r>
            <a:r>
              <a:rPr lang="en-US" dirty="0" err="1" smtClean="0"/>
              <a:t>acceden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b="1" dirty="0" smtClean="0"/>
              <a:t>URIs</a:t>
            </a:r>
          </a:p>
          <a:p>
            <a:r>
              <a:rPr lang="en-US" dirty="0" err="1" smtClean="0"/>
              <a:t>Representación</a:t>
            </a:r>
            <a:endParaRPr lang="en-US" dirty="0" smtClean="0"/>
          </a:p>
          <a:p>
            <a:pPr lvl="1"/>
            <a:r>
              <a:rPr lang="en-US" dirty="0" smtClean="0"/>
              <a:t>JSON o XML</a:t>
            </a:r>
          </a:p>
          <a:p>
            <a:r>
              <a:rPr lang="en-US" dirty="0" err="1" smtClean="0"/>
              <a:t>Mensajes</a:t>
            </a:r>
            <a:endParaRPr lang="en-US" dirty="0" smtClean="0"/>
          </a:p>
          <a:p>
            <a:pPr lvl="1"/>
            <a:r>
              <a:rPr lang="en-US" dirty="0" smtClean="0"/>
              <a:t>HTTP </a:t>
            </a:r>
            <a:r>
              <a:rPr lang="en-US" dirty="0" err="1" smtClean="0"/>
              <a:t>métodos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estado</a:t>
            </a:r>
            <a:endParaRPr lang="en-US" dirty="0" smtClean="0"/>
          </a:p>
          <a:p>
            <a:pPr lvl="1"/>
            <a:r>
              <a:rPr lang="en-US" dirty="0" smtClean="0"/>
              <a:t>Sin </a:t>
            </a:r>
            <a:r>
              <a:rPr lang="en-US" dirty="0" err="1" smtClean="0"/>
              <a:t>contexto</a:t>
            </a:r>
            <a:r>
              <a:rPr lang="en-US" dirty="0" smtClean="0"/>
              <a:t> entre </a:t>
            </a:r>
            <a:r>
              <a:rPr lang="en-US" dirty="0" err="1" smtClean="0"/>
              <a:t>requerimientos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7146"/>
            <a:ext cx="5181600" cy="344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Operaciones</a:t>
            </a:r>
            <a:r>
              <a:rPr lang="en-US" dirty="0"/>
              <a:t> CRUD </a:t>
            </a:r>
            <a:r>
              <a:rPr lang="en-US" dirty="0" err="1"/>
              <a:t>utilizando</a:t>
            </a:r>
            <a:r>
              <a:rPr lang="en-US" dirty="0"/>
              <a:t> REST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89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Acciones</a:t>
            </a:r>
            <a:r>
              <a:rPr lang="en-US" dirty="0" smtClean="0"/>
              <a:t> HTTP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Categorización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estricta</a:t>
            </a:r>
            <a:endParaRPr lang="en-US" dirty="0" smtClean="0"/>
          </a:p>
          <a:p>
            <a:pPr lvl="1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POST:</a:t>
            </a:r>
            <a:r>
              <a:rPr lang="en-US" dirty="0"/>
              <a:t> 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insertar</a:t>
            </a:r>
            <a:r>
              <a:rPr lang="en-US" dirty="0"/>
              <a:t> </a:t>
            </a:r>
            <a:r>
              <a:rPr lang="en-US" dirty="0" err="1"/>
              <a:t>nuevos</a:t>
            </a:r>
            <a:r>
              <a:rPr lang="en-US" dirty="0"/>
              <a:t> </a:t>
            </a:r>
            <a:r>
              <a:rPr lang="en-US" dirty="0" err="1"/>
              <a:t>recursos</a:t>
            </a:r>
            <a:endParaRPr lang="en-US" b="1" dirty="0" smtClean="0"/>
          </a:p>
          <a:p>
            <a:pPr lvl="1"/>
            <a:r>
              <a:rPr lang="en-US" b="1" dirty="0" smtClean="0">
                <a:solidFill>
                  <a:srgbClr val="92D050"/>
                </a:solidFill>
              </a:rPr>
              <a:t>GET</a:t>
            </a:r>
            <a:r>
              <a:rPr lang="en-US" b="1" dirty="0">
                <a:solidFill>
                  <a:srgbClr val="92D050"/>
                </a:solidFill>
              </a:rPr>
              <a:t>:</a:t>
            </a:r>
            <a:r>
              <a:rPr lang="en-US" dirty="0"/>
              <a:t> Se </a:t>
            </a:r>
            <a:r>
              <a:rPr lang="en-US" dirty="0" err="1" smtClean="0"/>
              <a:t>usará</a:t>
            </a:r>
            <a:r>
              <a:rPr lang="en-US" dirty="0" smtClean="0"/>
              <a:t> </a:t>
            </a:r>
            <a:r>
              <a:rPr lang="en-US" dirty="0"/>
              <a:t>para </a:t>
            </a:r>
            <a:r>
              <a:rPr lang="en-US" dirty="0" err="1" smtClean="0"/>
              <a:t>solicitar</a:t>
            </a:r>
            <a:r>
              <a:rPr lang="en-US" dirty="0" smtClean="0"/>
              <a:t> o  </a:t>
            </a:r>
            <a:r>
              <a:rPr lang="en-US" dirty="0" err="1"/>
              <a:t>consultar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PUT: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actualizar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DELETE: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borrar</a:t>
            </a:r>
            <a:r>
              <a:rPr lang="en-US" dirty="0"/>
              <a:t> </a:t>
            </a:r>
            <a:r>
              <a:rPr lang="en-US" dirty="0" err="1"/>
              <a:t>recursos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0229" y="409575"/>
            <a:ext cx="3810000" cy="28321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86310"/>
              </p:ext>
            </p:extLst>
          </p:nvPr>
        </p:nvGraphicFramePr>
        <p:xfrm>
          <a:off x="6760030" y="3417820"/>
          <a:ext cx="4927599" cy="2560320"/>
        </p:xfrm>
        <a:graphic>
          <a:graphicData uri="http://schemas.openxmlformats.org/drawingml/2006/table">
            <a:tbl>
              <a:tblPr/>
              <a:tblGrid>
                <a:gridCol w="1642533"/>
                <a:gridCol w="1642533"/>
                <a:gridCol w="1642533"/>
              </a:tblGrid>
              <a:tr h="25611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Método</a:t>
                      </a:r>
                      <a:r>
                        <a:rPr lang="en-US" dirty="0"/>
                        <a:t>  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Seguro</a:t>
                      </a:r>
                      <a:r>
                        <a:rPr lang="en-US" dirty="0"/>
                        <a:t>  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Idempotente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HEAD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PATCH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DELETE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22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26603</TotalTime>
  <Words>571</Words>
  <Application>Microsoft Macintosh PowerPoint</Application>
  <PresentationFormat>Widescreen</PresentationFormat>
  <Paragraphs>165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</vt:lpstr>
      <vt:lpstr>Calibri Light</vt:lpstr>
      <vt:lpstr>Lora</vt:lpstr>
      <vt:lpstr>Arial</vt:lpstr>
      <vt:lpstr>Tema de Office</vt:lpstr>
      <vt:lpstr> Desarrollo de Aplicaciones Web</vt:lpstr>
      <vt:lpstr>Contenido</vt:lpstr>
      <vt:lpstr>Arquitectura REST</vt:lpstr>
      <vt:lpstr>PowerPoint Presentation</vt:lpstr>
      <vt:lpstr>REST</vt:lpstr>
      <vt:lpstr>Recursos (Nivel 1)</vt:lpstr>
      <vt:lpstr>Principios</vt:lpstr>
      <vt:lpstr>Operaciones CRUD utilizando REST</vt:lpstr>
      <vt:lpstr>Acciones HTTP</vt:lpstr>
      <vt:lpstr>¿REST - CRUD?</vt:lpstr>
      <vt:lpstr>HATEOAS</vt:lpstr>
      <vt:lpstr>HATEOAS</vt:lpstr>
      <vt:lpstr>REST - CRUD </vt:lpstr>
      <vt:lpstr>Mensajería HTTP</vt:lpstr>
      <vt:lpstr>Servicios web basados en SOAP</vt:lpstr>
      <vt:lpstr>Servicios Web</vt:lpstr>
      <vt:lpstr>Características</vt:lpstr>
      <vt:lpstr>Arquitectura</vt:lpstr>
      <vt:lpstr>PowerPoint Presentation</vt:lpstr>
      <vt:lpstr>WSDL: Características</vt:lpstr>
      <vt:lpstr>PowerPoint Presentation</vt:lpstr>
      <vt:lpstr>UDDI: Características</vt:lpstr>
      <vt:lpstr>PowerPoint Presentation</vt:lpstr>
      <vt:lpstr>SOAP: Características</vt:lpstr>
      <vt:lpstr>PowerPoint Presentation</vt:lpstr>
      <vt:lpstr>PowerPoint Presentation</vt:lpstr>
      <vt:lpstr>REST vs SOAP</vt:lpstr>
      <vt:lpstr>Diferencias</vt:lpstr>
      <vt:lpstr>Tarea</vt:lpstr>
      <vt:lpstr>Referencias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1088</cp:revision>
  <dcterms:created xsi:type="dcterms:W3CDTF">2017-05-02T21:53:04Z</dcterms:created>
  <dcterms:modified xsi:type="dcterms:W3CDTF">2018-01-15T03:33:40Z</dcterms:modified>
</cp:coreProperties>
</file>

<file path=docProps/thumbnail.jpeg>
</file>